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C6E2350A-A5DF-4C37-97DB-91955FE5E339}" type="pres">
      <dgm:prSet presAssocID="{C2F66EED-74C3-4F36-A1D4-8AFCBB009938}" presName="compNode" presStyleCnt="0"/>
      <dgm:spPr/>
    </dgm:pt>
    <dgm:pt modelId="{01739301-BCB2-44C2-BC70-E6D218A21291}" type="pres">
      <dgm:prSet presAssocID="{C2F66EED-74C3-4F36-A1D4-8AFCBB009938}" presName="iconRect" presStyleLbl="node1" presStyleIdx="0" presStyleCnt="3" custLinFactNeighborX="-59766" custLinFactNeighborY="-7710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00D8BB02-E1AD-492D-B57D-B61DF1D088A5}" type="pres">
      <dgm:prSet presAssocID="{C2F66EED-74C3-4F36-A1D4-8AFCBB009938}" presName="iconSpace" presStyleCnt="0"/>
      <dgm:spPr/>
    </dgm:pt>
    <dgm:pt modelId="{EE2834AA-3705-478A-B581-BC2F655B3342}" type="pres">
      <dgm:prSet presAssocID="{C2F66EED-74C3-4F36-A1D4-8AFCBB009938}" presName="parTx" presStyleLbl="revTx" presStyleIdx="0" presStyleCnt="6">
        <dgm:presLayoutVars>
          <dgm:chMax val="0"/>
          <dgm:chPref val="0"/>
        </dgm:presLayoutVars>
      </dgm:prSet>
      <dgm:spPr/>
    </dgm:pt>
    <dgm:pt modelId="{0E76F263-7766-4720-8A42-4F2E392E36EA}" type="pres">
      <dgm:prSet presAssocID="{C2F66EED-74C3-4F36-A1D4-8AFCBB009938}" presName="txSpace" presStyleCnt="0"/>
      <dgm:spPr/>
    </dgm:pt>
    <dgm:pt modelId="{6C37F947-B01E-48F1-81A8-FFE316EDCBBF}" type="pres">
      <dgm:prSet presAssocID="{C2F66EED-74C3-4F36-A1D4-8AFCBB009938}" presName="desTx" presStyleLbl="revTx" presStyleIdx="1" presStyleCnt="6">
        <dgm:presLayoutVars/>
      </dgm:prSet>
      <dgm:spPr/>
    </dgm:pt>
    <dgm:pt modelId="{0DF1DFFB-4474-4101-AEBE-2F2B8268986D}" type="pres">
      <dgm:prSet presAssocID="{F9BAA161-AAEC-4A41-B4D9-A27EAD80526E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 custLinFactX="-27434" custLinFactNeighborX="-100000" custLinFactNeighborY="69008"/>
      <dgm:spPr>
        <a:solidFill>
          <a:schemeClr val="bg1"/>
        </a:solidFill>
        <a:ln>
          <a:noFill/>
        </a:ln>
      </dgm:spPr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 custLinFactX="-184346" custLinFactNeighborX="-200000" custLinFactNeighborY="-9134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 with solid fill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7ADE4412-839F-4C9A-BCB2-72C974776CA3}" type="presOf" srcId="{C2F66EED-74C3-4F36-A1D4-8AFCBB009938}" destId="{EE2834AA-3705-478A-B581-BC2F655B334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817CCF5-DA3F-4E5F-BE7C-D8111B2BFEBA}" destId="{C2F66EED-74C3-4F36-A1D4-8AFCBB009938}" srcOrd="0" destOrd="0" parTransId="{5CF5C62A-BD1A-4922-92B6-33ECA44C1F76}" sibTransId="{F9BAA161-AAEC-4A41-B4D9-A27EAD80526E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AC699BF-92C7-4AB0-A0F0-8EE3E593967F}" type="presParOf" srcId="{071926C8-9E08-4BE0-A1E4-133B16FF713E}" destId="{C6E2350A-A5DF-4C37-97DB-91955FE5E339}" srcOrd="0" destOrd="0" presId="urn:microsoft.com/office/officeart/2018/5/layout/CenteredIconLabelDescriptionList"/>
    <dgm:cxn modelId="{9527A0C7-661F-4654-934A-09BC6FFF6B02}" type="presParOf" srcId="{C6E2350A-A5DF-4C37-97DB-91955FE5E339}" destId="{01739301-BCB2-44C2-BC70-E6D218A21291}" srcOrd="0" destOrd="0" presId="urn:microsoft.com/office/officeart/2018/5/layout/CenteredIconLabelDescriptionList"/>
    <dgm:cxn modelId="{51C1673A-C1DA-4210-B8EF-278124F461B6}" type="presParOf" srcId="{C6E2350A-A5DF-4C37-97DB-91955FE5E339}" destId="{00D8BB02-E1AD-492D-B57D-B61DF1D088A5}" srcOrd="1" destOrd="0" presId="urn:microsoft.com/office/officeart/2018/5/layout/CenteredIconLabelDescriptionList"/>
    <dgm:cxn modelId="{9B3EB447-6F95-4E82-A59E-F6110EA42405}" type="presParOf" srcId="{C6E2350A-A5DF-4C37-97DB-91955FE5E339}" destId="{EE2834AA-3705-478A-B581-BC2F655B3342}" srcOrd="2" destOrd="0" presId="urn:microsoft.com/office/officeart/2018/5/layout/CenteredIconLabelDescriptionList"/>
    <dgm:cxn modelId="{E5C1B89B-B6DA-4EEF-81DA-337A32E4C778}" type="presParOf" srcId="{C6E2350A-A5DF-4C37-97DB-91955FE5E339}" destId="{0E76F263-7766-4720-8A42-4F2E392E36EA}" srcOrd="3" destOrd="0" presId="urn:microsoft.com/office/officeart/2018/5/layout/CenteredIconLabelDescriptionList"/>
    <dgm:cxn modelId="{6DED70EA-8995-4395-9965-31CD11B894BA}" type="presParOf" srcId="{C6E2350A-A5DF-4C37-97DB-91955FE5E339}" destId="{6C37F947-B01E-48F1-81A8-FFE316EDCBBF}" srcOrd="4" destOrd="0" presId="urn:microsoft.com/office/officeart/2018/5/layout/CenteredIconLabelDescriptionList"/>
    <dgm:cxn modelId="{B1674E97-A435-497C-B720-150B9870AAA2}" type="presParOf" srcId="{071926C8-9E08-4BE0-A1E4-133B16FF713E}" destId="{0DF1DFFB-4474-4101-AEBE-2F2B8268986D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39301-BCB2-44C2-BC70-E6D218A21291}">
      <dsp:nvSpPr>
        <dsp:cNvPr id="0" name=""/>
        <dsp:cNvSpPr/>
      </dsp:nvSpPr>
      <dsp:spPr>
        <a:xfrm>
          <a:off x="376031" y="333979"/>
          <a:ext cx="1129570" cy="1129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834AA-3705-478A-B581-BC2F655B3342}">
      <dsp:nvSpPr>
        <dsp:cNvPr id="0" name=""/>
        <dsp:cNvSpPr/>
      </dsp:nvSpPr>
      <dsp:spPr>
        <a:xfrm>
          <a:off x="2243" y="2419264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100" kern="1200" dirty="0"/>
        </a:p>
      </dsp:txBody>
      <dsp:txXfrm>
        <a:off x="2243" y="2419264"/>
        <a:ext cx="3227343" cy="484101"/>
      </dsp:txXfrm>
    </dsp:sp>
    <dsp:sp modelId="{6C37F947-B01E-48F1-81A8-FFE316EDCBBF}">
      <dsp:nvSpPr>
        <dsp:cNvPr id="0" name=""/>
        <dsp:cNvSpPr/>
      </dsp:nvSpPr>
      <dsp:spPr>
        <a:xfrm>
          <a:off x="2243" y="2942799"/>
          <a:ext cx="3227343" cy="23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823F6-AC1A-46E3-9D99-A319DF497539}">
      <dsp:nvSpPr>
        <dsp:cNvPr id="0" name=""/>
        <dsp:cNvSpPr/>
      </dsp:nvSpPr>
      <dsp:spPr>
        <a:xfrm>
          <a:off x="3403802" y="1984406"/>
          <a:ext cx="1129570" cy="1129570"/>
        </a:xfrm>
        <a:prstGeom prst="rect">
          <a:avLst/>
        </a:prstGeom>
        <a:solidFill>
          <a:schemeClr val="bg1"/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794372" y="2419264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100" kern="1200" dirty="0"/>
        </a:p>
      </dsp:txBody>
      <dsp:txXfrm>
        <a:off x="3794372" y="2419264"/>
        <a:ext cx="3227343" cy="484101"/>
      </dsp:txXfrm>
    </dsp:sp>
    <dsp:sp modelId="{7CD40649-A74C-4AD8-B9D0-2573A1955C91}">
      <dsp:nvSpPr>
        <dsp:cNvPr id="0" name=""/>
        <dsp:cNvSpPr/>
      </dsp:nvSpPr>
      <dsp:spPr>
        <a:xfrm>
          <a:off x="3794372" y="2942799"/>
          <a:ext cx="3227343" cy="23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794372" y="2942799"/>
        <a:ext cx="3227343" cy="233787"/>
      </dsp:txXfrm>
    </dsp:sp>
    <dsp:sp modelId="{B0A3ABD2-C471-4A21-8AEF-3843C86919E1}">
      <dsp:nvSpPr>
        <dsp:cNvPr id="0" name=""/>
        <dsp:cNvSpPr/>
      </dsp:nvSpPr>
      <dsp:spPr>
        <a:xfrm>
          <a:off x="4293929" y="173083"/>
          <a:ext cx="1129570" cy="1129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586501" y="2419264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100" kern="1200" dirty="0"/>
        </a:p>
      </dsp:txBody>
      <dsp:txXfrm>
        <a:off x="7586501" y="2419264"/>
        <a:ext cx="3227343" cy="484101"/>
      </dsp:txXfrm>
    </dsp:sp>
    <dsp:sp modelId="{6418EBED-F111-425B-8EE2-06B8B2297A68}">
      <dsp:nvSpPr>
        <dsp:cNvPr id="0" name=""/>
        <dsp:cNvSpPr/>
      </dsp:nvSpPr>
      <dsp:spPr>
        <a:xfrm>
          <a:off x="7586501" y="2942799"/>
          <a:ext cx="3227343" cy="23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586501" y="2942799"/>
        <a:ext cx="3227343" cy="233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Bank Loan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CAF79-A06D-088E-82BF-3FFECFEB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09" y="601735"/>
            <a:ext cx="9952582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9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Performance Indicators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62677"/>
              </p:ext>
            </p:extLst>
          </p:nvPr>
        </p:nvGraphicFramePr>
        <p:xfrm>
          <a:off x="913795" y="1866900"/>
          <a:ext cx="10816089" cy="438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CC84965-4246-C478-7FAD-4A5A2A9ECAEB}"/>
              </a:ext>
            </a:extLst>
          </p:cNvPr>
          <p:cNvSpPr txBox="1"/>
          <p:nvPr/>
        </p:nvSpPr>
        <p:spPr>
          <a:xfrm>
            <a:off x="1003188" y="3429000"/>
            <a:ext cx="151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3E812-0502-E3AC-5281-33D455C80BF2}"/>
              </a:ext>
            </a:extLst>
          </p:cNvPr>
          <p:cNvSpPr txBox="1"/>
          <p:nvPr/>
        </p:nvSpPr>
        <p:spPr>
          <a:xfrm>
            <a:off x="4928869" y="3171353"/>
            <a:ext cx="173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Fund Amount</a:t>
            </a:r>
          </a:p>
        </p:txBody>
      </p:sp>
      <p:pic>
        <p:nvPicPr>
          <p:cNvPr id="11" name="Graphic 10" descr="Hourglass Finished with solid fill">
            <a:extLst>
              <a:ext uri="{FF2B5EF4-FFF2-40B4-BE49-F238E27FC236}">
                <a16:creationId xmlns:a16="http://schemas.microsoft.com/office/drawing/2014/main" id="{8B2A9129-B73D-DF6C-9B90-EE6BB9598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46163" y="220980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C9CB8F-7EDB-44D6-F6D9-86E4FE3C8F1A}"/>
              </a:ext>
            </a:extLst>
          </p:cNvPr>
          <p:cNvSpPr txBox="1"/>
          <p:nvPr/>
        </p:nvSpPr>
        <p:spPr>
          <a:xfrm>
            <a:off x="9070860" y="3356019"/>
            <a:ext cx="1465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Amount Received</a:t>
            </a:r>
          </a:p>
        </p:txBody>
      </p:sp>
      <p:pic>
        <p:nvPicPr>
          <p:cNvPr id="15" name="Graphic 14" descr="Target Audience with solid fill">
            <a:extLst>
              <a:ext uri="{FF2B5EF4-FFF2-40B4-BE49-F238E27FC236}">
                <a16:creationId xmlns:a16="http://schemas.microsoft.com/office/drawing/2014/main" id="{CFB57F80-423A-0801-AC0A-8AC720D6CE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26774" y="446377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87DA3E-5F74-8A7E-C3BD-8AA1A3F8DDD9}"/>
              </a:ext>
            </a:extLst>
          </p:cNvPr>
          <p:cNvSpPr txBox="1"/>
          <p:nvPr/>
        </p:nvSpPr>
        <p:spPr>
          <a:xfrm>
            <a:off x="2585883" y="5211513"/>
            <a:ext cx="1396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Interest Rate</a:t>
            </a:r>
          </a:p>
        </p:txBody>
      </p:sp>
      <p:pic>
        <p:nvPicPr>
          <p:cNvPr id="18" name="Graphic 17" descr="Transfer with solid fill">
            <a:extLst>
              <a:ext uri="{FF2B5EF4-FFF2-40B4-BE49-F238E27FC236}">
                <a16:creationId xmlns:a16="http://schemas.microsoft.com/office/drawing/2014/main" id="{E3A6E3D5-A56E-D705-9B6E-BB12326AA7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98774" y="4463775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D03581-2703-E577-8DE0-791AA8334A5D}"/>
              </a:ext>
            </a:extLst>
          </p:cNvPr>
          <p:cNvSpPr txBox="1"/>
          <p:nvPr/>
        </p:nvSpPr>
        <p:spPr>
          <a:xfrm>
            <a:off x="7300449" y="5303040"/>
            <a:ext cx="1170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Debt to  Income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1BBD07-F587-5413-3050-A922E6A5DE92}"/>
              </a:ext>
            </a:extLst>
          </p:cNvPr>
          <p:cNvSpPr txBox="1"/>
          <p:nvPr/>
        </p:nvSpPr>
        <p:spPr>
          <a:xfrm>
            <a:off x="2153265" y="586934"/>
            <a:ext cx="7663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Dashboard 1</a:t>
            </a:r>
          </a:p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 Performance Indicators(SUMMARY)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8DED8-2A57-F80F-750E-76EF4A33B080}"/>
              </a:ext>
            </a:extLst>
          </p:cNvPr>
          <p:cNvSpPr txBox="1"/>
          <p:nvPr/>
        </p:nvSpPr>
        <p:spPr>
          <a:xfrm>
            <a:off x="658760" y="1592825"/>
            <a:ext cx="1100229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C000"/>
                </a:solidFill>
              </a:rPr>
              <a:t>Total Loan Application: </a:t>
            </a:r>
            <a:r>
              <a:rPr lang="en-US" dirty="0"/>
              <a:t>We need to calculate the total number of applications received during a specified period. Additionally, it its essential to monitor Month-to- Date(MTD) Loan applications and track changes Month-over-Month(MOM).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C000"/>
                </a:solidFill>
              </a:rPr>
              <a:t>Total Funded Amount: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the total amount of funds disbursed as loans is crucial. We also want to keep an eye on the MTD Total Funded Amount and analyse the Month-over-Month (MoM) changes in this metric.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dirty="0">
                <a:solidFill>
                  <a:srgbClr val="FFC000"/>
                </a:solidFill>
              </a:rPr>
              <a:t>Total Amount Received: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Tracking the total amount received from borrowers is essential for assessing the bank's cash flow and loan repayment. We should analyse the Month-to-Date (MTD) Total Amount Received and observe the Month-over-Month (MoM) changes</a:t>
            </a: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IN" sz="1800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Interest Rate: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Calculating the average interest rate across all loans, MTD, and monitoring the Month-over-Month (MoM) variations in interest rates will provide insights into our lending portfolio's overall cost.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IN" sz="1800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Debt-to-Income: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Evaluating the average DTI for our borrowers helps us gauge their financial health. We need to compute the average DTI for all loans, MTD, and track Month-over-Month (MoM) fluctuations.</a:t>
            </a:r>
          </a:p>
        </p:txBody>
      </p:sp>
    </p:spTree>
    <p:extLst>
      <p:ext uri="{BB962C8B-B14F-4D97-AF65-F5344CB8AC3E}">
        <p14:creationId xmlns:p14="http://schemas.microsoft.com/office/powerpoint/2010/main" val="165841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6EB01E-7B04-3358-9333-13B528423D9C}"/>
              </a:ext>
            </a:extLst>
          </p:cNvPr>
          <p:cNvSpPr txBox="1"/>
          <p:nvPr/>
        </p:nvSpPr>
        <p:spPr>
          <a:xfrm>
            <a:off x="560438" y="561853"/>
            <a:ext cx="11071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Good Loan vs Bad Loan KPIs (Overview)</a:t>
            </a:r>
          </a:p>
          <a:p>
            <a:pPr algn="ctr"/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30AE9-F125-D839-09FD-E7FD591A2003}"/>
              </a:ext>
            </a:extLst>
          </p:cNvPr>
          <p:cNvSpPr txBox="1"/>
          <p:nvPr/>
        </p:nvSpPr>
        <p:spPr>
          <a:xfrm>
            <a:off x="806245" y="2349910"/>
            <a:ext cx="2949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Good Loan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72BD2-DA01-A682-6A42-4A736C1DBFF3}"/>
              </a:ext>
            </a:extLst>
          </p:cNvPr>
          <p:cNvSpPr txBox="1"/>
          <p:nvPr/>
        </p:nvSpPr>
        <p:spPr>
          <a:xfrm>
            <a:off x="1396181" y="2984201"/>
            <a:ext cx="3451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Good Loan Application %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Good Loan Application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Good Loan Funded Amount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Good Loan Total Received Amount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61E31-254A-3F6C-3FE8-0D34E57C61EF}"/>
              </a:ext>
            </a:extLst>
          </p:cNvPr>
          <p:cNvSpPr txBox="1"/>
          <p:nvPr/>
        </p:nvSpPr>
        <p:spPr>
          <a:xfrm>
            <a:off x="8436079" y="2237461"/>
            <a:ext cx="115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Bad Loan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040F7-0DDD-EEAA-DBA8-E50DCED00968}"/>
              </a:ext>
            </a:extLst>
          </p:cNvPr>
          <p:cNvSpPr txBox="1"/>
          <p:nvPr/>
        </p:nvSpPr>
        <p:spPr>
          <a:xfrm>
            <a:off x="7846142" y="2811575"/>
            <a:ext cx="3451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Bad Loan Application %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Bad Loan Application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Bad Loan Funded Amount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Bad Loan Total Received</a:t>
            </a:r>
          </a:p>
        </p:txBody>
      </p:sp>
    </p:spTree>
    <p:extLst>
      <p:ext uri="{BB962C8B-B14F-4D97-AF65-F5344CB8AC3E}">
        <p14:creationId xmlns:p14="http://schemas.microsoft.com/office/powerpoint/2010/main" val="326862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813D4-718E-7D89-B61F-E3047A35EBA0}"/>
              </a:ext>
            </a:extLst>
          </p:cNvPr>
          <p:cNvSpPr txBox="1"/>
          <p:nvPr/>
        </p:nvSpPr>
        <p:spPr>
          <a:xfrm>
            <a:off x="1288026" y="1625334"/>
            <a:ext cx="1327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Charts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952BA-CEBA-0FCA-74AB-BE473096856B}"/>
              </a:ext>
            </a:extLst>
          </p:cNvPr>
          <p:cNvSpPr txBox="1"/>
          <p:nvPr/>
        </p:nvSpPr>
        <p:spPr>
          <a:xfrm>
            <a:off x="1288026" y="2025444"/>
            <a:ext cx="76298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Monthly trends by issue date(Line chart)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Regional Analysis by State(Filled Map)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Loan Term Analysis (Donut Chart)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Employment Length Analysis(Bar chart)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Loan Purpose Breakdown(Bar Chart)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Home Ownership Analysis(Tree Map)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DED61-6CE6-30E7-23BD-5DF6BDFB54C1}"/>
              </a:ext>
            </a:extLst>
          </p:cNvPr>
          <p:cNvSpPr txBox="1"/>
          <p:nvPr/>
        </p:nvSpPr>
        <p:spPr>
          <a:xfrm>
            <a:off x="3146323" y="61136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Dashboard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ctr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Overview)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8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A1641-74C8-4319-A238-2AC5F64C3BB1}"/>
              </a:ext>
            </a:extLst>
          </p:cNvPr>
          <p:cNvSpPr txBox="1"/>
          <p:nvPr/>
        </p:nvSpPr>
        <p:spPr>
          <a:xfrm>
            <a:off x="4790392" y="875071"/>
            <a:ext cx="1923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Dashboard 3</a:t>
            </a:r>
          </a:p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(Details)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75CF9-C34C-4441-1C97-6B95C04D75EE}"/>
              </a:ext>
            </a:extLst>
          </p:cNvPr>
          <p:cNvSpPr txBox="1"/>
          <p:nvPr/>
        </p:nvSpPr>
        <p:spPr>
          <a:xfrm>
            <a:off x="673510" y="2014144"/>
            <a:ext cx="10844980" cy="353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kern="1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for a comprehensive 'Details Dashboard' that provides a consolidated view of all the essential information within our loan data. This Details Dashboard aims to offer a holistic snapshot of key loan-related metrics and data points, enabling users to access critical information efficiently.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Objective: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primary objective of the Details Dashboard is to provide a comprehensive and user-friendly interface for accessing vital loan data. It will serve as a one-stop solution for users seeking detailed insights into our loan portfolio, borrower profiles, and loan performance.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07602F-40A2-E63D-C984-6965DCA857B0}"/>
              </a:ext>
            </a:extLst>
          </p:cNvPr>
          <p:cNvSpPr txBox="1"/>
          <p:nvPr/>
        </p:nvSpPr>
        <p:spPr>
          <a:xfrm>
            <a:off x="855406" y="688258"/>
            <a:ext cx="4925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Microsoft SQL Server Management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E3F74-9E84-D0E8-E0B3-6E96A2C9BFBD}"/>
              </a:ext>
            </a:extLst>
          </p:cNvPr>
          <p:cNvSpPr txBox="1"/>
          <p:nvPr/>
        </p:nvSpPr>
        <p:spPr>
          <a:xfrm>
            <a:off x="924232" y="1327355"/>
            <a:ext cx="34216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Creating Database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Creating Table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Select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Datename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Datepart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Decimal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Month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Hour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Quarter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Group by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Order by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Decimal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Count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Distinct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Partition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9536F-58DD-C99B-3D5A-ECBD648EFEB6}"/>
              </a:ext>
            </a:extLst>
          </p:cNvPr>
          <p:cNvSpPr txBox="1"/>
          <p:nvPr/>
        </p:nvSpPr>
        <p:spPr>
          <a:xfrm>
            <a:off x="8451396" y="688258"/>
            <a:ext cx="1786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1"/>
                </a:solidFill>
                <a:latin typeface="Rockwell Extra Bold" panose="02060903040505020403" pitchFamily="18" charset="0"/>
              </a:rPr>
              <a:t>POWER BI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CFA23-4147-C291-8639-86DBEBF817CB}"/>
              </a:ext>
            </a:extLst>
          </p:cNvPr>
          <p:cNvSpPr txBox="1"/>
          <p:nvPr/>
        </p:nvSpPr>
        <p:spPr>
          <a:xfrm>
            <a:off x="8288594" y="1159755"/>
            <a:ext cx="3048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Connecting to SQL 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Data Cleaning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Data Modelling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Data Processing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Power Query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Date Tables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Time Intelligence </a:t>
            </a:r>
            <a:r>
              <a:rPr lang="en-IN" b="1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Func</a:t>
            </a:r>
            <a:endParaRPr lang="en-IN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DAX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Date 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Text 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Filter 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Calculate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SUM/ SUMX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Creating KPI’s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New Card Visual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Creating Charts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Formatting visuals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Creating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Navigations</a:t>
            </a:r>
          </a:p>
        </p:txBody>
      </p:sp>
    </p:spTree>
    <p:extLst>
      <p:ext uri="{BB962C8B-B14F-4D97-AF65-F5344CB8AC3E}">
        <p14:creationId xmlns:p14="http://schemas.microsoft.com/office/powerpoint/2010/main" val="80017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8D416-4014-9AFB-EF16-4B64EA74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81" y="418839"/>
            <a:ext cx="10120237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3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B24B-8188-A9B5-9485-E99CED1C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92" y="392167"/>
            <a:ext cx="10112616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761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{99C36020-7CEA-43CA-887A-74E7C4F47792}TF44c8ba04-08d0-4be5-99b0-3ee2a8f0f11401c8fd43_win32-463ac1ec4738</Template>
  <TotalTime>22067</TotalTime>
  <Words>490</Words>
  <Application>Microsoft Office PowerPoint</Application>
  <PresentationFormat>Widescreen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 Nova</vt:lpstr>
      <vt:lpstr>Arial Nova Light</vt:lpstr>
      <vt:lpstr>Calibri</vt:lpstr>
      <vt:lpstr>Rockwell Extra Bold</vt:lpstr>
      <vt:lpstr>Wingdings</vt:lpstr>
      <vt:lpstr>Wingdings 2</vt:lpstr>
      <vt:lpstr>SlateVTI</vt:lpstr>
      <vt:lpstr>Bank Loan</vt:lpstr>
      <vt:lpstr>Key Performance Indicators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somiya mehrotra</dc:creator>
  <cp:lastModifiedBy>somiya mehrotra</cp:lastModifiedBy>
  <cp:revision>1</cp:revision>
  <dcterms:created xsi:type="dcterms:W3CDTF">2026-01-26T22:50:58Z</dcterms:created>
  <dcterms:modified xsi:type="dcterms:W3CDTF">2026-02-11T06:38:21Z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